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0" r:id="rId3"/>
    <p:sldId id="281" r:id="rId4"/>
    <p:sldId id="272" r:id="rId5"/>
    <p:sldId id="257" r:id="rId6"/>
    <p:sldId id="282" r:id="rId7"/>
    <p:sldId id="273" r:id="rId8"/>
    <p:sldId id="283" r:id="rId9"/>
    <p:sldId id="284" r:id="rId10"/>
    <p:sldId id="258" r:id="rId11"/>
    <p:sldId id="259" r:id="rId12"/>
    <p:sldId id="260" r:id="rId13"/>
    <p:sldId id="261" r:id="rId14"/>
    <p:sldId id="285" r:id="rId15"/>
    <p:sldId id="286" r:id="rId16"/>
    <p:sldId id="274" r:id="rId17"/>
    <p:sldId id="275" r:id="rId18"/>
    <p:sldId id="276" r:id="rId19"/>
    <p:sldId id="277" r:id="rId20"/>
    <p:sldId id="263" r:id="rId21"/>
    <p:sldId id="278" r:id="rId22"/>
    <p:sldId id="279" r:id="rId23"/>
    <p:sldId id="264" r:id="rId24"/>
    <p:sldId id="265" r:id="rId25"/>
    <p:sldId id="267" r:id="rId26"/>
    <p:sldId id="268" r:id="rId27"/>
    <p:sldId id="266" r:id="rId28"/>
    <p:sldId id="269" r:id="rId29"/>
    <p:sldId id="270" r:id="rId30"/>
    <p:sldId id="271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06.12.2020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06.12.2020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06.12.2020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06.12.2020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БУЛЬДОЗЕРЛЕР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692696"/>
            <a:ext cx="8305800" cy="1981200"/>
          </a:xfrm>
        </p:spPr>
        <p:txBody>
          <a:bodyPr/>
          <a:lstStyle/>
          <a:p>
            <a:r>
              <a:rPr lang="kk-KZ" sz="3200" b="1" i="1" dirty="0">
                <a:effectLst/>
                <a:latin typeface="Times New Roman" pitchFamily="18" charset="0"/>
                <a:cs typeface="Times New Roman" pitchFamily="18" charset="0"/>
              </a:rPr>
              <a:t>ҮЙІНДІНІ БҮЙІРЛІК ҚОРДАҒЫ </a:t>
            </a:r>
            <a:br>
              <a:rPr lang="kk-KZ" sz="3200" b="1" i="1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kk-KZ" sz="3200" b="1" i="1" dirty="0">
                <a:effectLst/>
                <a:latin typeface="Times New Roman" pitchFamily="18" charset="0"/>
                <a:cs typeface="Times New Roman" pitchFamily="18" charset="0"/>
              </a:rPr>
              <a:t>ТОПЫРАҚТАРДАН ТҰРҒЫЗУ</a:t>
            </a:r>
            <a:endParaRPr lang="ru-RU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4271304"/>
            <a:ext cx="806489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NewRoman"/>
              </a:rPr>
              <a:t>Бульдозер шынжыр табанды немесе дөңгелекті трактор түріндегі өздігінен жүретін жер қазатын-көліктік машина, оның жұмыс органы – ілінген қайырма.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6927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5757714"/>
            <a:ext cx="8229600" cy="7676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7.1.1 – сурет – Топырақ үйіндісін бір жақтағы бүйірлік қордан бульдозермен тұрғызу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1928812" y="404664"/>
            <a:ext cx="5286375" cy="535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889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4797152"/>
            <a:ext cx="8229600" cy="129884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7.1.2 – Қазыңдыда топырақтарды бульдозермен қабатты-орлы тәсілмен өңдеу және үйіндіге жылжыту сұлбасы: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– қазыңдыдағы қабаттар; 2 – үйіндідегі қабаттар; 3 – қабат орлары; 4 – топырақ қабырғалары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1259632" y="476672"/>
            <a:ext cx="6624736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0747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3891136"/>
            <a:ext cx="8229600" cy="2850232"/>
          </a:xfrm>
        </p:spPr>
        <p:txBody>
          <a:bodyPr>
            <a:normAutofit fontScale="70000" lnSpcReduction="20000"/>
          </a:bodyPr>
          <a:lstStyle/>
          <a:p>
            <a:r>
              <a:rPr lang="kk-KZ" i="1" dirty="0"/>
              <a:t>а </a:t>
            </a:r>
            <a:r>
              <a:rPr lang="kk-KZ" dirty="0"/>
              <a:t>– кавальерлерге, үйінділерге топырақты әкете отыра қазаншұңқырларды, траншеяларды, арналарды әзірлеу; </a:t>
            </a:r>
            <a:r>
              <a:rPr lang="kk-KZ" i="1" dirty="0"/>
              <a:t>б </a:t>
            </a:r>
            <a:r>
              <a:rPr lang="kk-KZ" dirty="0"/>
              <a:t>– қиғаш жерді кесу және ойықтарды жабу; </a:t>
            </a:r>
            <a:r>
              <a:rPr lang="kk-KZ" i="1" dirty="0"/>
              <a:t>в </a:t>
            </a:r>
            <a:r>
              <a:rPr lang="kk-KZ" dirty="0"/>
              <a:t>– құнарлы қабатты алу; </a:t>
            </a:r>
            <a:r>
              <a:rPr lang="kk-KZ" i="1" dirty="0"/>
              <a:t>г </a:t>
            </a:r>
            <a:r>
              <a:rPr lang="kk-KZ" dirty="0"/>
              <a:t>– алдыңғы жүріспен тегістеу (жоспарлау); </a:t>
            </a:r>
            <a:r>
              <a:rPr lang="kk-KZ" i="1" dirty="0"/>
              <a:t>д </a:t>
            </a:r>
            <a:r>
              <a:rPr lang="kk-KZ" dirty="0"/>
              <a:t>– топырақты жаю; </a:t>
            </a:r>
            <a:r>
              <a:rPr lang="kk-KZ" i="1" dirty="0"/>
              <a:t>е </a:t>
            </a:r>
            <a:r>
              <a:rPr lang="kk-KZ" dirty="0"/>
              <a:t>– артқы жүрісте тегістеу (жоспарлау); </a:t>
            </a:r>
            <a:r>
              <a:rPr lang="kk-KZ" i="1" dirty="0"/>
              <a:t>ж </a:t>
            </a:r>
            <a:r>
              <a:rPr lang="kk-KZ" dirty="0"/>
              <a:t>– траншеяларды көму; </a:t>
            </a:r>
            <a:r>
              <a:rPr lang="kk-KZ" i="1" dirty="0"/>
              <a:t>з </a:t>
            </a:r>
            <a:r>
              <a:rPr lang="kk-KZ" dirty="0"/>
              <a:t>– шөмішті топырақпен толтыру кезінде скреперді итеру; </a:t>
            </a:r>
            <a:r>
              <a:rPr lang="kk-KZ" i="1" dirty="0"/>
              <a:t>и </a:t>
            </a:r>
            <a:r>
              <a:rPr lang="kk-KZ" dirty="0"/>
              <a:t>– ағаштарды құлату; </a:t>
            </a:r>
            <a:r>
              <a:rPr lang="kk-KZ" i="1" dirty="0"/>
              <a:t>к </a:t>
            </a:r>
            <a:r>
              <a:rPr lang="kk-KZ" dirty="0"/>
              <a:t>– ағаш түбірлерін қопару; </a:t>
            </a:r>
            <a:r>
              <a:rPr lang="kk-KZ" i="1" dirty="0"/>
              <a:t>л </a:t>
            </a:r>
            <a:r>
              <a:rPr lang="kk-KZ" dirty="0"/>
              <a:t>– талдар мен ұсақ бұталарды кесу; </a:t>
            </a:r>
            <a:r>
              <a:rPr lang="kk-KZ" i="1" dirty="0"/>
              <a:t>м </a:t>
            </a:r>
            <a:r>
              <a:rPr lang="kk-KZ" dirty="0"/>
              <a:t>– қардан тазалау </a:t>
            </a:r>
            <a:r>
              <a:rPr lang="kk-KZ" dirty="0" smtClean="0"/>
              <a:t>жұмыстары </a:t>
            </a:r>
            <a:endParaRPr lang="ru-RU" dirty="0"/>
          </a:p>
          <a:p>
            <a:r>
              <a:rPr lang="kk-KZ" dirty="0"/>
              <a:t>	</a:t>
            </a:r>
            <a:r>
              <a:rPr lang="kk-KZ" i="1" dirty="0"/>
              <a:t>1</a:t>
            </a:r>
            <a:r>
              <a:rPr lang="kk-KZ" dirty="0"/>
              <a:t> – бульдозердің бастапқы жағдайы; </a:t>
            </a:r>
            <a:r>
              <a:rPr lang="kk-KZ" i="1" dirty="0"/>
              <a:t>2</a:t>
            </a:r>
            <a:r>
              <a:rPr lang="kk-KZ" dirty="0"/>
              <a:t> – топырақты кесу және тасымалдау; </a:t>
            </a:r>
            <a:r>
              <a:rPr lang="kk-KZ" i="1" dirty="0"/>
              <a:t>3</a:t>
            </a:r>
            <a:r>
              <a:rPr lang="kk-KZ" dirty="0"/>
              <a:t> – үйіндідегі бульдозер; </a:t>
            </a:r>
            <a:r>
              <a:rPr lang="kk-KZ" i="1" dirty="0"/>
              <a:t>4</a:t>
            </a:r>
            <a:r>
              <a:rPr lang="kk-KZ" dirty="0"/>
              <a:t> – үйінді немесе кавальер; </a:t>
            </a:r>
            <a:r>
              <a:rPr lang="kk-KZ" i="1" dirty="0"/>
              <a:t>5</a:t>
            </a:r>
            <a:r>
              <a:rPr lang="kk-KZ" dirty="0"/>
              <a:t> – траншея; </a:t>
            </a:r>
            <a:r>
              <a:rPr lang="kk-KZ" i="1" dirty="0"/>
              <a:t>6</a:t>
            </a:r>
            <a:r>
              <a:rPr lang="kk-KZ" dirty="0"/>
              <a:t> – қиғаш жер; </a:t>
            </a:r>
            <a:r>
              <a:rPr lang="kk-KZ" i="1" dirty="0"/>
              <a:t>7</a:t>
            </a:r>
            <a:r>
              <a:rPr lang="kk-KZ" dirty="0"/>
              <a:t> – қазыңды; </a:t>
            </a:r>
            <a:r>
              <a:rPr lang="kk-KZ" i="1" dirty="0"/>
              <a:t>8</a:t>
            </a:r>
            <a:r>
              <a:rPr lang="kk-KZ" dirty="0"/>
              <a:t> – құнарлы қабат; </a:t>
            </a:r>
            <a:r>
              <a:rPr lang="kk-KZ" i="1" dirty="0"/>
              <a:t>9</a:t>
            </a:r>
            <a:r>
              <a:rPr lang="kk-KZ" dirty="0"/>
              <a:t> – топырақты негіз; </a:t>
            </a:r>
            <a:r>
              <a:rPr lang="kk-KZ" i="1" dirty="0"/>
              <a:t>10 </a:t>
            </a:r>
            <a:r>
              <a:rPr lang="kk-KZ" dirty="0"/>
              <a:t>– скрепер</a:t>
            </a: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465584" y="476672"/>
            <a:ext cx="4276725" cy="1981200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4787927" y="643359"/>
            <a:ext cx="4086225" cy="1647825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4"/>
          <a:stretch>
            <a:fillRect/>
          </a:stretch>
        </p:blipFill>
        <p:spPr>
          <a:xfrm>
            <a:off x="2267744" y="2564904"/>
            <a:ext cx="46863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530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548680"/>
            <a:ext cx="77048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Үйінді тұрғызғанда бульдозерлердің жұмыс циклі: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Arial" pitchFamily="34" charset="0"/>
              <a:buChar char="•"/>
            </a:pP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топырақты кесу;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Arial" pitchFamily="34" charset="0"/>
              <a:buChar char="•"/>
            </a:pP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оны жылжыту және жаю;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Arial" pitchFamily="34" charset="0"/>
              <a:buChar char="•"/>
            </a:pP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артынан бүйірлік қорға қайтатын бос жүрісі.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712" y="2636912"/>
            <a:ext cx="5639588" cy="192431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115616" y="4869160"/>
            <a:ext cx="75608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/>
              <a:t>Б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ульдозер жұмысының сұлбасы: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i="1" dirty="0">
                <a:latin typeface="Times New Roman" pitchFamily="18" charset="0"/>
                <a:cs typeface="Times New Roman" pitchFamily="18" charset="0"/>
              </a:rPr>
              <a:t>а 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топырақ кесуді бастау; </a:t>
            </a:r>
            <a:r>
              <a:rPr lang="kk-KZ" i="1" dirty="0">
                <a:latin typeface="Times New Roman" pitchFamily="18" charset="0"/>
                <a:cs typeface="Times New Roman" pitchFamily="18" charset="0"/>
              </a:rPr>
              <a:t>б 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топырақты кесу және итеру; </a:t>
            </a:r>
            <a:r>
              <a:rPr lang="kk-KZ" i="1" dirty="0">
                <a:latin typeface="Times New Roman" pitchFamily="18" charset="0"/>
                <a:cs typeface="Times New Roman" pitchFamily="18" charset="0"/>
              </a:rPr>
              <a:t>в 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жылжыту; </a:t>
            </a:r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– қайырма; 2 – кесілетін топырақ; 3 – қайырма алдындағы топырақ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455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1700808"/>
            <a:ext cx="7588099" cy="367240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038137" y="332656"/>
            <a:ext cx="7593570" cy="11587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kk-KZ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7.1.1 – кесте</a:t>
            </a:r>
            <a:endParaRPr lang="ru-RU" sz="2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kk-KZ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Бульбозер жұмыс циклінің графигі (топырақ және бульдозер түріне байланысты жуық мөлшермен)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3040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04664"/>
            <a:ext cx="7200800" cy="410445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539552" y="4869160"/>
            <a:ext cx="8136904" cy="886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kk-KZ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7.1.3 – сурет – Бульдозерлермен топырақ кесу сұлбалары: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kk-KZ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– тік бұрышты (таспалы); б – сына тәрізді; в – тарақ тәрізді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01493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tretch>
            <a:fillRect/>
          </a:stretch>
        </p:blipFill>
        <p:spPr>
          <a:xfrm>
            <a:off x="1691680" y="1196752"/>
            <a:ext cx="6192688" cy="230425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91680" y="3933056"/>
            <a:ext cx="5040560" cy="15988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kk-KZ" sz="2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Ұсынылатын өлшемдері</a:t>
            </a:r>
            <a:r>
              <a:rPr lang="ru-RU" sz="2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RU" sz="2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0215" algn="just">
              <a:lnSpc>
                <a:spcPct val="115000"/>
              </a:lnSpc>
              <a:spcAft>
                <a:spcPts val="0"/>
              </a:spcAft>
            </a:pPr>
            <a:r>
              <a:rPr lang="en-US" sz="22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ru-RU" sz="2200" b="1" i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2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= 25...30 см, </a:t>
            </a:r>
            <a:r>
              <a:rPr lang="en-US" sz="22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ru-RU" sz="2200" b="1" i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2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= 3…3,5 м;</a:t>
            </a:r>
            <a:endParaRPr lang="ru-RU" sz="2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0215" algn="just">
              <a:lnSpc>
                <a:spcPct val="115000"/>
              </a:lnSpc>
              <a:spcAft>
                <a:spcPts val="0"/>
              </a:spcAft>
            </a:pPr>
            <a:r>
              <a:rPr lang="en-US" sz="22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ru-RU" sz="2200" b="1" i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2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= 15... 12 см, </a:t>
            </a:r>
            <a:r>
              <a:rPr lang="en-US" sz="22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ru-RU" sz="2200" b="1" i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2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 2…2,5 м;</a:t>
            </a:r>
            <a:endParaRPr lang="ru-RU" sz="2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kk-KZ" sz="22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22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ru-RU" sz="2200" b="1" i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= 12...10 см, </a:t>
            </a:r>
            <a:r>
              <a:rPr lang="en-US" sz="22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ru-RU" sz="2200" b="1" i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 1,5...2,0 м.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80987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980728"/>
            <a:ext cx="7829768" cy="324036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83568" y="4221088"/>
            <a:ext cx="7829768" cy="2039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kk-KZ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7.1.5 – сурет – Бульдозердегі қопсыту тістері</a:t>
            </a:r>
            <a:endParaRPr lang="ru-RU" sz="2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kk-KZ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– қайырманың тістемен жалпы көрінісі, б – тістерді қайырмаға бекіту; </a:t>
            </a:r>
            <a:endParaRPr lang="ru-RU" sz="2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kk-KZ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– қайырма, 2 – тістерді топсалы (шарнирлі), 3 – тістер, 4 – тістер жұмыс жасамайтын жағдайда</a:t>
            </a:r>
            <a:endParaRPr lang="ru-RU" sz="2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92902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052736"/>
            <a:ext cx="6755130" cy="37719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971600" y="4855038"/>
            <a:ext cx="792088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7.1.4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– сурет – Бүйірлік қорды траншеялық тәсілмен өңдеу схемасы: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I-1...I-3; II-1...II-3 – қорда бірінші және екінші қабаттарға топырақ кесу реттері; I-1'...I-3'; II-1'...II-3' – үйіндіде бірінші және екінші қабаттарға топырақ жаю реттері; а – траншея ені; b – траншея арасындағы қабырғалар ені (0.5...0.8), м.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959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744678"/>
            <a:ext cx="4928923" cy="369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Рисунок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196747"/>
            <a:ext cx="2526382" cy="2526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11558" y="4653136"/>
            <a:ext cx="80709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7.1.5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– сурет – Топырақты жылжыту: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i="1" dirty="0">
                <a:latin typeface="Times New Roman" pitchFamily="18" charset="0"/>
                <a:cs typeface="Times New Roman" pitchFamily="18" charset="0"/>
              </a:rPr>
              <a:t>а 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траншеяда бульдозермен топырақты жылжыту; </a:t>
            </a:r>
            <a:r>
              <a:rPr lang="kk-KZ" i="1" dirty="0">
                <a:latin typeface="Times New Roman" pitchFamily="18" charset="0"/>
                <a:cs typeface="Times New Roman" pitchFamily="18" charset="0"/>
              </a:rPr>
              <a:t>б, в 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траншеямен қозғалғанда бульдозер қайырмасының топырақпен толуы; </a:t>
            </a:r>
            <a:r>
              <a:rPr lang="kk-KZ" i="1" dirty="0">
                <a:latin typeface="Times New Roman" pitchFamily="18" charset="0"/>
                <a:cs typeface="Times New Roman" pitchFamily="18" charset="0"/>
              </a:rPr>
              <a:t>г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– екі бульдозермен бір уақытта топырақты жылжыту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0294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696" y="260648"/>
            <a:ext cx="5212080" cy="6279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272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556792"/>
            <a:ext cx="7925906" cy="203101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11561" y="4005064"/>
            <a:ext cx="792590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7.1.6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– сурет – Топырақ үйіндісін бульдозерлермен бүйірлік қорлардан тұрғызу технологиялық сұлбасы: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i="1" dirty="0">
                <a:latin typeface="Times New Roman" pitchFamily="18" charset="0"/>
                <a:cs typeface="Times New Roman" pitchFamily="18" charset="0"/>
              </a:rPr>
              <a:t>1 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құнарлы қабатты кесу және бүйірге жинау; </a:t>
            </a:r>
            <a:r>
              <a:rPr lang="kk-KZ" i="1" dirty="0">
                <a:latin typeface="Times New Roman" pitchFamily="18" charset="0"/>
                <a:cs typeface="Times New Roman" pitchFamily="18" charset="0"/>
              </a:rPr>
              <a:t>2 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бүйірлік қорда траншеялық тәсілмен топырақты өңдеу, үйіндіге жылжыту және қабатпен жаю; </a:t>
            </a:r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i="1" dirty="0" smtClean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kk-KZ" i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үйіндідегі топырақтарды қабатпен нығыздау; </a:t>
            </a:r>
            <a:r>
              <a:rPr lang="kk-KZ" i="1" dirty="0">
                <a:latin typeface="Times New Roman" pitchFamily="18" charset="0"/>
                <a:cs typeface="Times New Roman" pitchFamily="18" charset="0"/>
              </a:rPr>
              <a:t>4 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үйінді беті мен құламаларды автогрейдермен пішіндеу және өсімдік қабатты орнына жылжыту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tretch>
            <a:fillRect/>
          </a:stretch>
        </p:blipFill>
        <p:spPr>
          <a:xfrm>
            <a:off x="683568" y="332656"/>
            <a:ext cx="7704856" cy="446449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83568" y="5013176"/>
            <a:ext cx="770485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>
              <a:spcAft>
                <a:spcPts val="0"/>
              </a:spcAft>
            </a:pPr>
            <a:r>
              <a:rPr lang="kk-KZ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7.1.8 – сурет – Бульдозермен топырақты жаю схемалары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- «өзінен», б -  «өзіне қарай», в - жеке үйінділермен, г - «жартылай қысу», д -«қысу»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0324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Описание: mhtml:file://D:\раб%20стол%202011\книги\пособие%20дорожника\Пособие%20«Справочник%20дорожного%20мастера.%20Строительство,%20эксплуатация%20и%20ремонт%20автомобильных%20дорог.%20Учебно-практическое%20пособие».mht!x236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76672"/>
            <a:ext cx="3257550" cy="28098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4283968" y="803621"/>
            <a:ext cx="4572000" cy="21559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7.1.9 – сурет – Қазыңдыда топырақтарды бульдозермен қабатты-орлы тәсілмен өңдеу және үйіндіге жылжыту сұлбасы: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</a:rPr>
              <a:t> 1 – қазыңдыдағы қабаттар; 2 – үйіндідегі қабаттар; 3 – топырақ қабырғалары; 4 – қабат орлары; 5 – бульдозер қайырмасы; 6 – ормен жылжытылатын топырақтар</a:t>
            </a: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6695" y="3304415"/>
            <a:ext cx="4438650" cy="30575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179512" y="3893689"/>
            <a:ext cx="4104456" cy="2197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7.1.10 – сурет – қазыңдының төменгі қабатындағы қабырғаларды және құламалардағы сөрелерді өңдеу реттері: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</a:rPr>
              <a:t>1-3 – қабаттар; 4 – шеткі қабырға; 5 – орлар; 6 – сөрелер; а – бульдозер жүрісіндегі алу ені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7435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k-KZ" b="1" dirty="0">
                <a:solidFill>
                  <a:schemeClr val="tx1"/>
                </a:solidFill>
              </a:rPr>
              <a:t>Скреперлер</a:t>
            </a:r>
            <a:r>
              <a:rPr lang="kk-KZ" dirty="0">
                <a:solidFill>
                  <a:schemeClr val="tx1"/>
                </a:solidFill>
              </a:rPr>
              <a:t> – топырақты массивтен бөлуге, оны тиеп алуға, тасымалдауға және қабаттап үйіндіге салуға арналған машиналар.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kk-KZ" dirty="0">
                <a:solidFill>
                  <a:schemeClr val="tx1"/>
                </a:solidFill>
              </a:rPr>
              <a:t>Биіктігі 2,5 – 3,0 м-ге дейінгі үйінділерді топырақты тасымалдау қашықтығына байланысты бүйірлік немесе шоғырланған қорлардан тұрғызу скреперлермен орындалады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457200" y="2564904"/>
            <a:ext cx="8305800" cy="850028"/>
          </a:xfrm>
        </p:spPr>
        <p:txBody>
          <a:bodyPr/>
          <a:lstStyle/>
          <a:p>
            <a:r>
              <a:rPr lang="kk-KZ" sz="4400" b="1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СКРЕПЕРЛЕР</a:t>
            </a:r>
            <a:endParaRPr lang="ru-RU" sz="4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Картинки по запросу скреперы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60648"/>
            <a:ext cx="4752528" cy="24311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24874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ртинки по запросу скреперы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88640"/>
            <a:ext cx="6336704" cy="30243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755576" y="3356992"/>
            <a:ext cx="4086225" cy="305752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076056" y="4077072"/>
            <a:ext cx="3600400" cy="1685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kk-KZ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8.1 - сурет – Скреперлер: </a:t>
            </a:r>
            <a:endParaRPr lang="kk-KZ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kk-KZ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kk-KZ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kk-KZ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өздігінен жүретін скрепер; </a:t>
            </a:r>
            <a:endParaRPr lang="kk-KZ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kk-KZ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</a:t>
            </a:r>
            <a:r>
              <a:rPr lang="kk-KZ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kk-KZ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шөмішке топырақ жиынауы; </a:t>
            </a:r>
            <a:endParaRPr lang="kk-KZ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kk-KZ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в-жүк </a:t>
            </a:r>
            <a:r>
              <a:rPr lang="kk-KZ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тиелген жүріс; </a:t>
            </a:r>
            <a:endParaRPr lang="kk-KZ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kk-KZ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</a:t>
            </a:r>
            <a:r>
              <a:rPr lang="kk-KZ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-шөміштен </a:t>
            </a:r>
            <a:r>
              <a:rPr lang="kk-KZ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топырақты түсіру</a:t>
            </a:r>
            <a:endParaRPr lang="ru-RU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81436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82173" y="1268760"/>
            <a:ext cx="8229600" cy="1219200"/>
          </a:xfrm>
        </p:spPr>
        <p:txBody>
          <a:bodyPr>
            <a:normAutofit fontScale="90000"/>
          </a:bodyPr>
          <a:lstStyle/>
          <a:p>
            <a:r>
              <a:rPr lang="kk-KZ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8.1 – кесте</a:t>
            </a:r>
            <a:r>
              <a:rPr lang="ru-RU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Скреперлердің техникалық сипаттамалары</a:t>
            </a:r>
            <a:r>
              <a:rPr lang="ru-RU" dirty="0">
                <a:solidFill>
                  <a:schemeClr val="tx1"/>
                </a:solidFill>
                <a:effectLst/>
              </a:rPr>
              <a:t/>
            </a:r>
            <a:br>
              <a:rPr lang="ru-RU" dirty="0">
                <a:solidFill>
                  <a:schemeClr val="tx1"/>
                </a:solidFill>
                <a:effectLst/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960" y="2204864"/>
            <a:ext cx="8556027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6462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4365104"/>
            <a:ext cx="8229600" cy="1730896"/>
          </a:xfrm>
        </p:spPr>
        <p:txBody>
          <a:bodyPr/>
          <a:lstStyle/>
          <a:p>
            <a:pPr marL="0" indent="0">
              <a:buNone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8.2 сурет – Скрепердің жұмыс процесі: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топырақты әзірлеу операциясы; 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топырақты тасымалдау; 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түсіру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255687" y="404664"/>
            <a:ext cx="4316313" cy="2232248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4427984" y="980728"/>
            <a:ext cx="4532337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2182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684312"/>
          </a:xfrm>
        </p:spPr>
        <p:txBody>
          <a:bodyPr>
            <a:normAutofit/>
          </a:bodyPr>
          <a:lstStyle/>
          <a:p>
            <a:pPr algn="ctr"/>
            <a:r>
              <a:rPr lang="kk-KZ" sz="2200" b="1" dirty="0" smtClean="0">
                <a:effectLst/>
              </a:rPr>
              <a:t>СКРЕПЕРЛЕР</a:t>
            </a:r>
            <a:endParaRPr lang="ru-RU" sz="22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196752"/>
            <a:ext cx="6055995" cy="391858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1475656" y="5301208"/>
            <a:ext cx="605599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Скреперлер қозғалысының схемалары: </a:t>
            </a:r>
            <a:endParaRPr lang="kk-KZ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– зигзаг бойынша; б – сегіздік бойынша; </a:t>
            </a:r>
            <a:endParaRPr lang="kk-KZ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– эллипс </a:t>
            </a: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бойынша;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г – спираль бойынша;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1 – топырақты алу; 2 – топырақты төгу.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0095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191" y="260648"/>
            <a:ext cx="8236747" cy="29523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191" y="3356992"/>
            <a:ext cx="8200017" cy="328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243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332656"/>
            <a:ext cx="8006182" cy="1584176"/>
          </a:xfrm>
          <a:prstGeom prst="rect">
            <a:avLst/>
          </a:prstGeom>
        </p:spPr>
      </p:pic>
      <p:pic>
        <p:nvPicPr>
          <p:cNvPr id="4" name="Рисунок 3"/>
          <p:cNvPicPr/>
          <p:nvPr/>
        </p:nvPicPr>
        <p:blipFill>
          <a:blip r:embed="rId3"/>
          <a:stretch>
            <a:fillRect/>
          </a:stretch>
        </p:blipFill>
        <p:spPr>
          <a:xfrm>
            <a:off x="2771800" y="2101602"/>
            <a:ext cx="3672408" cy="1471414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4"/>
          <a:stretch>
            <a:fillRect/>
          </a:stretch>
        </p:blipFill>
        <p:spPr>
          <a:xfrm>
            <a:off x="827584" y="3573016"/>
            <a:ext cx="3643051" cy="1761356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5"/>
          <a:stretch>
            <a:fillRect/>
          </a:stretch>
        </p:blipFill>
        <p:spPr>
          <a:xfrm>
            <a:off x="4599530" y="4543796"/>
            <a:ext cx="4220941" cy="21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456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59832" y="477252"/>
            <a:ext cx="327692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200" b="1" dirty="0" smtClean="0">
                <a:latin typeface="Times New Roman" pitchFamily="18" charset="0"/>
                <a:cs typeface="Times New Roman" pitchFamily="18" charset="0"/>
              </a:rPr>
              <a:t>ГРЕЙДЕР – ЭЛЕВАТОР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http://www.booksite.ru/fulltext/1/001/008/pictures/001/28920828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02796"/>
            <a:ext cx="8255000" cy="452374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445484" y="5733256"/>
            <a:ext cx="80648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Жартылай тіркемелі грейдер-элеватор: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1 – пышақ; 2 – конвейер; 3 – қозғалтқыш (двигатель)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605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60648"/>
            <a:ext cx="6115050" cy="3900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61550" y="4161136"/>
            <a:ext cx="856895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Рис. 1. Грейдер-элеватор ДЗ-Б01: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1 — подм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торная плита; 2 — трап; 3 — ходовые колеса; 4 — лыжа транспортера;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— режущий диск; 6 — плужная рама; 7 — растяжка нижней секции транспортера;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— откидная опора; 9 — основная рама; 10 — опорно-сцепное устройство к трактору; 11 — прицепное устройство для транспортирования автомобилем; 12 — арка транспортера; 13 — транспортер; 14 — растяжка верхней секции транспортера; 15 — карданная передача к ведущему барабану транспортера; 16 — гидроцилиндр подъема плужной рамы; 17 — гидроцилиндр подъема верха транспортера; 18 — трансмиссия; 19 — двигатель</a:t>
            </a:r>
          </a:p>
        </p:txBody>
      </p:sp>
    </p:spTree>
    <p:extLst>
      <p:ext uri="{BB962C8B-B14F-4D97-AF65-F5344CB8AC3E}">
        <p14:creationId xmlns:p14="http://schemas.microsoft.com/office/powerpoint/2010/main" val="3500130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4312"/>
          </a:xfrm>
        </p:spPr>
        <p:txBody>
          <a:bodyPr>
            <a:normAutofit/>
          </a:bodyPr>
          <a:lstStyle/>
          <a:p>
            <a:r>
              <a:rPr lang="kk-KZ" sz="3200" b="1" dirty="0">
                <a:effectLst/>
                <a:latin typeface="Times New Roman" pitchFamily="18" charset="0"/>
                <a:cs typeface="Times New Roman" pitchFamily="18" charset="0"/>
              </a:rPr>
              <a:t>Грейдер-элеваторлардың түрге бөлінуі: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904656"/>
          </a:xfrm>
        </p:spPr>
        <p:txBody>
          <a:bodyPr>
            <a:normAutofit fontScale="70000" lnSpcReduction="20000"/>
          </a:bodyPr>
          <a:lstStyle/>
          <a:p>
            <a:pPr marL="0" lvl="0" indent="0">
              <a:buNone/>
            </a:pPr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1. жұмыс 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органының түріне байланысты: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дискілі пышақты (бұрылмайтын немесе бұрылатын);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тура пышақты – тек қана жеңіл және орташа тығыздықты босатылған топырақтарды өңдеуге арналған.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2. тасымалдағыш 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құрылғысының орналасуына байланысты: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конвейері көлденең орналасқан – топырақты үйіндіге немесе көліктер құралдарына жеткізуге арналған;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конвейері диагоналды орналасқан – кесілген топырақты тек қана көліктер құралдарына жеткізуге арналған;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бұрылмалы конвейерлі – топырақты үйіндіге немесе көліктер құралдарына жеткізуге арналған.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3. жетек 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(привод) түріне байланысты: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механикалы дизель-электрлі жетекті;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гидраликалы дизель-электрлі жетекті;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көп моторлы дизель-электрлі жетекті.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4. қозғалту 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тәсіліне байланысты: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тіркемелі;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жартылай тіркемелі;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ілінбелі;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өздігінен жүретін.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6437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08104" y="476672"/>
            <a:ext cx="2808312" cy="720080"/>
          </a:xfrm>
        </p:spPr>
        <p:txBody>
          <a:bodyPr/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Рабочий орган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грейдера-элеватора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27584" y="583138"/>
            <a:ext cx="4154886" cy="5562600"/>
          </a:xfrm>
        </p:spPr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76056" y="1196752"/>
            <a:ext cx="3610744" cy="5256584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1 — вертикальная стойка; 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— соединительная планка; 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— кронштейн; 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— регулировочная планка; 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— кронштейн дискодержателя; 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6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— хвостовик кронштейна;’ 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7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— плужная рама; 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8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— дисковый нож; 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9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— соединительная шайба; 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— нейтральный болт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753553"/>
            <a:ext cx="3557778" cy="5275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7364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78494"/>
            <a:ext cx="3912870" cy="253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203259"/>
            <a:ext cx="3789045" cy="2513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5576" y="4221088"/>
            <a:ext cx="79928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Грейдер-элеватордың топырақ жылжыту жұмыстарының сұлбалары: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i="1" dirty="0">
                <a:latin typeface="Times New Roman" pitchFamily="18" charset="0"/>
                <a:cs typeface="Times New Roman" pitchFamily="18" charset="0"/>
              </a:rPr>
              <a:t>а –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үйіндіге; </a:t>
            </a:r>
            <a:r>
              <a:rPr lang="kk-KZ" sz="2000" i="1" dirty="0">
                <a:latin typeface="Times New Roman" pitchFamily="18" charset="0"/>
                <a:cs typeface="Times New Roman" pitchFamily="18" charset="0"/>
              </a:rPr>
              <a:t>б –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көліктер құралдарына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8081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764704"/>
            <a:ext cx="7392353" cy="2711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3993750"/>
            <a:ext cx="828092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dirty="0">
                <a:latin typeface="Times New Roman" pitchFamily="18" charset="0"/>
                <a:cs typeface="Times New Roman" pitchFamily="18" charset="0"/>
              </a:rPr>
              <a:t>Екі жақтағы бүйірлік қордан грейдер-элеватормен үйінді тұрғызудың технологиялық сұлбасы: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i="1" dirty="0">
                <a:latin typeface="Times New Roman" pitchFamily="18" charset="0"/>
                <a:cs typeface="Times New Roman" pitchFamily="18" charset="0"/>
              </a:rPr>
              <a:t>1 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топырақ үйіндісіне төгілетін қабат; </a:t>
            </a:r>
            <a:r>
              <a:rPr lang="kk-KZ" i="1" dirty="0">
                <a:latin typeface="Times New Roman" pitchFamily="18" charset="0"/>
                <a:cs typeface="Times New Roman" pitchFamily="18" charset="0"/>
              </a:rPr>
              <a:t>2 –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 грейдер-элеватор Д-437 А; </a:t>
            </a:r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i="1" dirty="0" smtClean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kk-KZ" i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бульдозер Д-493</a:t>
            </a:r>
            <a:r>
              <a:rPr lang="kk-KZ" i="1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kk-KZ" i="1" dirty="0" smtClean="0"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kk-KZ" i="1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пневмодөңгелекті тіркемелі каток Д-625; </a:t>
            </a:r>
            <a:r>
              <a:rPr lang="kk-KZ" i="1" dirty="0">
                <a:latin typeface="Times New Roman" pitchFamily="18" charset="0"/>
                <a:cs typeface="Times New Roman" pitchFamily="18" charset="0"/>
              </a:rPr>
              <a:t>5 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пневмодөңгелекті жартылай тіркемелі каток Д-551; </a:t>
            </a:r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i="1" dirty="0" smtClean="0">
                <a:latin typeface="Times New Roman" pitchFamily="18" charset="0"/>
                <a:cs typeface="Times New Roman" pitchFamily="18" charset="0"/>
              </a:rPr>
              <a:t>6 </a:t>
            </a:r>
            <a:r>
              <a:rPr lang="kk-KZ" i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дайын болған топырақ үйіндісі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6249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59632" y="796414"/>
            <a:ext cx="6526489" cy="205673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1259633" y="3124277"/>
                <a:ext cx="6696744" cy="9079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kk-KZ" sz="2800" b="1" i="1"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kk-KZ" sz="2800" b="1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28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kk-KZ" sz="2800" b="1" i="1">
                              <a:latin typeface="Cambria Math" panose="02040503050406030204" pitchFamily="18" charset="0"/>
                            </a:rPr>
                            <m:t>𝑩</m:t>
                          </m:r>
                        </m:num>
                        <m:den>
                          <m:r>
                            <a:rPr lang="kk-KZ" sz="2800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kk-KZ" sz="2800" b="1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kk-KZ" sz="2800" b="1" i="1">
                          <a:latin typeface="Cambria Math" panose="02040503050406030204" pitchFamily="18" charset="0"/>
                        </a:rPr>
                        <m:t>𝒎𝑯</m:t>
                      </m:r>
                      <m:r>
                        <a:rPr lang="kk-KZ" sz="2800" b="1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ru-RU" sz="28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kk-KZ" sz="2800" b="1" i="1">
                              <a:latin typeface="Cambria Math" panose="02040503050406030204" pitchFamily="18" charset="0"/>
                            </a:rPr>
                            <m:t>𝒅</m:t>
                          </m:r>
                        </m:num>
                        <m:den>
                          <m:r>
                            <a:rPr lang="kk-KZ" sz="2800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kk-KZ" sz="2800" b="1" i="1">
                          <a:latin typeface="Cambria Math" panose="02040503050406030204" pitchFamily="18" charset="0"/>
                        </a:rPr>
                        <m:t>𝒔𝒊𝒏</m:t>
                      </m:r>
                      <m:r>
                        <a:rPr lang="kk-KZ" sz="2800" b="1" i="1">
                          <a:latin typeface="Cambria Math" panose="02040503050406030204" pitchFamily="18" charset="0"/>
                        </a:rPr>
                        <m:t>𝜶</m:t>
                      </m:r>
                      <m:r>
                        <a:rPr lang="kk-KZ" sz="2800" b="1" i="1">
                          <a:latin typeface="Cambria Math" panose="02040503050406030204" pitchFamily="18" charset="0"/>
                        </a:rPr>
                        <m:t>,  м</m:t>
                      </m:r>
                    </m:oMath>
                  </m:oMathPara>
                </a14:m>
                <a:endParaRPr lang="ru-RU" sz="28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33" y="3124277"/>
                <a:ext cx="6696744" cy="90794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Прямоугольник 4"/>
          <p:cNvSpPr/>
          <p:nvPr/>
        </p:nvSpPr>
        <p:spPr>
          <a:xfrm>
            <a:off x="1403649" y="4336473"/>
            <a:ext cx="638247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мұнда </a:t>
            </a:r>
            <a:r>
              <a:rPr lang="kk-KZ" sz="2000" i="1" dirty="0">
                <a:latin typeface="Times New Roman" pitchFamily="18" charset="0"/>
                <a:cs typeface="Times New Roman" pitchFamily="18" charset="0"/>
              </a:rPr>
              <a:t>B –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топырақ үйіндісінің ені, м;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i="1" dirty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m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құлама жату коэффициенті;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i="1" dirty="0">
                <a:latin typeface="Times New Roman" pitchFamily="18" charset="0"/>
                <a:cs typeface="Times New Roman" pitchFamily="18" charset="0"/>
              </a:rPr>
              <a:t>           H –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үйінді биіктігі, м;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i="1" dirty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d </a:t>
            </a:r>
            <a:r>
              <a:rPr lang="kk-KZ" sz="2000" i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грейдер-элеватор дискісінің диаметрі, м;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i="1" dirty="0" smtClean="0">
                <a:latin typeface="Times New Roman" pitchFamily="18" charset="0"/>
                <a:cs typeface="Times New Roman" pitchFamily="18" charset="0"/>
              </a:rPr>
              <a:t>          α </a:t>
            </a:r>
            <a:r>
              <a:rPr lang="kk-KZ" sz="2000" i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кесуде алу бұрышы.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388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mhtml:file://C:\Documents%20and%20Settings\Савченко\Рабочий%20стол\Для%20портала\Литература%20для%20скинуть\Руководство%20«Руководство%20по%20сооружению%20земляного%20полотна%20автомобильных%20дорог».mht!x028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7704" y="481755"/>
            <a:ext cx="5455920" cy="2910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827584" y="3573016"/>
            <a:ext cx="74168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Грейдер-элеватор дискілі соқасының қойылу бұрыштары: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i="1" dirty="0">
                <a:latin typeface="Times New Roman" pitchFamily="18" charset="0"/>
                <a:cs typeface="Times New Roman" pitchFamily="18" charset="0"/>
              </a:rPr>
              <a:t>а 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жоспарда; </a:t>
            </a:r>
            <a:r>
              <a:rPr lang="kk-KZ" i="1" dirty="0">
                <a:latin typeface="Times New Roman" pitchFamily="18" charset="0"/>
                <a:cs typeface="Times New Roman" pitchFamily="18" charset="0"/>
              </a:rPr>
              <a:t>б 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жанынан қарағандағы түрі; </a:t>
            </a:r>
            <a:r>
              <a:rPr lang="kk-KZ" i="1" dirty="0">
                <a:latin typeface="Times New Roman" pitchFamily="18" charset="0"/>
                <a:cs typeface="Times New Roman" pitchFamily="18" charset="0"/>
              </a:rPr>
              <a:t>α 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алу бұрышы; </a:t>
            </a:r>
            <a:r>
              <a:rPr lang="kk-KZ" i="1" dirty="0">
                <a:latin typeface="Times New Roman" pitchFamily="18" charset="0"/>
                <a:cs typeface="Times New Roman" pitchFamily="18" charset="0"/>
              </a:rPr>
              <a:t>β 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кесу бұрышы; </a:t>
            </a:r>
            <a:r>
              <a:rPr lang="kk-KZ" i="1" dirty="0">
                <a:latin typeface="Times New Roman" pitchFamily="18" charset="0"/>
                <a:cs typeface="Times New Roman" pitchFamily="18" charset="0"/>
              </a:rPr>
              <a:t>γ 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соқа сүйірлену бұрышы; </a:t>
            </a:r>
            <a:r>
              <a:rPr lang="kk-KZ" i="1" dirty="0">
                <a:latin typeface="Times New Roman" pitchFamily="18" charset="0"/>
                <a:cs typeface="Times New Roman" pitchFamily="18" charset="0"/>
              </a:rPr>
              <a:t>l-l 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дискілі соқаның айналу осі</a:t>
            </a:r>
            <a:endParaRPr lang="ru-RU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742" y="4869157"/>
            <a:ext cx="7893844" cy="988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8203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111</TotalTime>
  <Words>1027</Words>
  <Application>Microsoft Office PowerPoint</Application>
  <PresentationFormat>Экран (4:3)</PresentationFormat>
  <Paragraphs>102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8" baseType="lpstr">
      <vt:lpstr>Arial</vt:lpstr>
      <vt:lpstr>Calibri</vt:lpstr>
      <vt:lpstr>Cambria Math</vt:lpstr>
      <vt:lpstr>Constantia</vt:lpstr>
      <vt:lpstr>Times New Roman</vt:lpstr>
      <vt:lpstr>TimesNewRoman</vt:lpstr>
      <vt:lpstr>Wingdings 2</vt:lpstr>
      <vt:lpstr>Бумажная</vt:lpstr>
      <vt:lpstr>ҮЙІНДІНІ БҮЙІРЛІК ҚОРДАҒЫ  ТОПЫРАҚТАРДАН ТҰРҒЫЗУ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СКРЕПЕРЛЕР</vt:lpstr>
      <vt:lpstr>Презентация PowerPoint</vt:lpstr>
      <vt:lpstr>8.1 – кесте Скреперлердің техникалық сипаттамалары </vt:lpstr>
      <vt:lpstr>Презентация PowerPoint</vt:lpstr>
      <vt:lpstr>СКРЕПЕРЛЕР</vt:lpstr>
      <vt:lpstr>Презентация PowerPoint</vt:lpstr>
      <vt:lpstr>Презентация PowerPoint</vt:lpstr>
      <vt:lpstr>Презентация PowerPoint</vt:lpstr>
      <vt:lpstr>Презентация PowerPoint</vt:lpstr>
      <vt:lpstr>Грейдер-элеваторлардың түрге бөлінуі:</vt:lpstr>
      <vt:lpstr>Рабочий орган  грейдера-элеватора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ҮЙІНДІНІ БҮЙІРЛІК ҚОРДАҒЫ  ТОПЫРАҚТАРДАН ТҰРҒЫЗУ</dc:title>
  <dc:creator>Админ</dc:creator>
  <cp:lastModifiedBy>Bakytbek</cp:lastModifiedBy>
  <cp:revision>13</cp:revision>
  <dcterms:created xsi:type="dcterms:W3CDTF">2016-10-26T16:16:04Z</dcterms:created>
  <dcterms:modified xsi:type="dcterms:W3CDTF">2020-12-06T09:19:34Z</dcterms:modified>
</cp:coreProperties>
</file>